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6"/>
  </p:notesMasterIdLst>
  <p:handoutMasterIdLst>
    <p:handoutMasterId r:id="rId57"/>
  </p:handoutMasterIdLst>
  <p:sldIdLst>
    <p:sldId id="256" r:id="rId5"/>
    <p:sldId id="339" r:id="rId6"/>
    <p:sldId id="288" r:id="rId7"/>
    <p:sldId id="291" r:id="rId8"/>
    <p:sldId id="292" r:id="rId9"/>
    <p:sldId id="257" r:id="rId10"/>
    <p:sldId id="289" r:id="rId11"/>
    <p:sldId id="294" r:id="rId12"/>
    <p:sldId id="295" r:id="rId13"/>
    <p:sldId id="298" r:id="rId14"/>
    <p:sldId id="297" r:id="rId15"/>
    <p:sldId id="296" r:id="rId16"/>
    <p:sldId id="300" r:id="rId17"/>
    <p:sldId id="301" r:id="rId18"/>
    <p:sldId id="303" r:id="rId19"/>
    <p:sldId id="302" r:id="rId20"/>
    <p:sldId id="304" r:id="rId21"/>
    <p:sldId id="305" r:id="rId22"/>
    <p:sldId id="306" r:id="rId23"/>
    <p:sldId id="307" r:id="rId24"/>
    <p:sldId id="308" r:id="rId25"/>
    <p:sldId id="309" r:id="rId26"/>
    <p:sldId id="310" r:id="rId27"/>
    <p:sldId id="311" r:id="rId28"/>
    <p:sldId id="312" r:id="rId29"/>
    <p:sldId id="313" r:id="rId30"/>
    <p:sldId id="314" r:id="rId31"/>
    <p:sldId id="319" r:id="rId32"/>
    <p:sldId id="315" r:id="rId33"/>
    <p:sldId id="316" r:id="rId34"/>
    <p:sldId id="317" r:id="rId35"/>
    <p:sldId id="320" r:id="rId36"/>
    <p:sldId id="321" r:id="rId37"/>
    <p:sldId id="322" r:id="rId38"/>
    <p:sldId id="323" r:id="rId39"/>
    <p:sldId id="324" r:id="rId40"/>
    <p:sldId id="259" r:id="rId41"/>
    <p:sldId id="325" r:id="rId42"/>
    <p:sldId id="326" r:id="rId43"/>
    <p:sldId id="327" r:id="rId44"/>
    <p:sldId id="328" r:id="rId45"/>
    <p:sldId id="329" r:id="rId46"/>
    <p:sldId id="330" r:id="rId47"/>
    <p:sldId id="331" r:id="rId48"/>
    <p:sldId id="333" r:id="rId49"/>
    <p:sldId id="332" r:id="rId50"/>
    <p:sldId id="334" r:id="rId51"/>
    <p:sldId id="335" r:id="rId52"/>
    <p:sldId id="336" r:id="rId53"/>
    <p:sldId id="337" r:id="rId54"/>
    <p:sldId id="338" r:id="rId5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7B4E"/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 autoAdjust="0"/>
    <p:restoredTop sz="77290" autoAdjust="0"/>
  </p:normalViewPr>
  <p:slideViewPr>
    <p:cSldViewPr>
      <p:cViewPr varScale="1">
        <p:scale>
          <a:sx n="57" d="100"/>
          <a:sy n="57" d="100"/>
        </p:scale>
        <p:origin x="1770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notesViewPr>
    <p:cSldViewPr>
      <p:cViewPr varScale="1">
        <p:scale>
          <a:sx n="55" d="100"/>
          <a:sy n="55" d="100"/>
        </p:scale>
        <p:origin x="-1896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handoutMaster" Target="handoutMasters/handoutMaster1.xml"/><Relationship Id="rId61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6A929F-1AAA-47B7-A269-906688CFF97B}" type="datetimeFigureOut">
              <a:rPr lang="en-US" smtClean="0"/>
              <a:pPr/>
              <a:t>4/20/2017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AECDE7-37C0-48C3-863A-905835A2AD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688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F8BA7-C0FF-46D8-91FF-02C5475D13CB}" type="datetimeFigureOut">
              <a:rPr lang="en-US" smtClean="0"/>
              <a:pPr/>
              <a:t>4/20/2017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99FBB7-4B6C-4B5C-AB82-AA7608E49ED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277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agepub.com/carlson/study/resources.htm" TargetMode="External"/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agepub.com/carlson/study/resources.htm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agepub.com/carlson/study/resources.htm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0547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Return to the</a:t>
            </a:r>
            <a:r>
              <a:rPr lang="en-US" baseline="0" dirty="0" smtClean="0"/>
              <a:t> idea of sampling error and explain that “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sampling error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defined as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difference between a sample statistic value and an actual population parameter value” </a:t>
            </a:r>
            <a:r>
              <a:rPr lang="en-US" baseline="0" dirty="0" smtClean="0"/>
              <a:t>(p. 8).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0306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729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5965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p.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43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7849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Identify the scale of measurement of a variable (nominal, ordinal, or interval/ratio)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7846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Identify the scale of measurement of a variable (nominal, ordinal, or interval/ratio)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p. 11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53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Determine if a variable is discrete or continuous. Determine if a variable is discrete or continuous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0814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</a:p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Explain when to use a bar graph, histogram, and line graph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6672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</a:p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Explain when to use a bar graph, histogram, and line graph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from p.14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 of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bar graph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discrete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Raw data: 0, 0, 0, 0, 1, 1, 1, 1, 1, 1, 2, 2, 2, 2, 2, 3, 4, 4, 6 (p. 13).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DV = Number of siblings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Sample size = 19.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38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0919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Explain when to use a bar graph, histogram, and line graph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from p.14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 of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histogram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for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continuous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Raw data: 65, 67, 67, 68, 68, 68, 69, 69, 70, 70, 70, 71, 72 (p. 14).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DV = height of players on a volleyball team rounded to the nearest inch: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Sample size = 13.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1400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Explain when to use a bar graph, histogram, and line graph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from p.15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 of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line graph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for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continuous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Raw data: 65, 67, 67, 68, 68, 68, 69, 69, 70, 70, 70, 71, 72 (p. 14).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DV = height of players on a volleyball team rounded to the nearest inch: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Sample size = 13.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NOTE this is the same data that is represented in the Histogram in Figure 1.3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3216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0088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from p.16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 of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normal curve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Figure 1.5</a:t>
            </a:r>
            <a:endParaRPr lang="en-US" sz="1200" b="1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Bell shaped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Symmetric, left to right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Most scores in the center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Few scores in either tail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73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“There are statistics that you can compute to quantify exactly how skewed a distribution is (see Field, 2013, for an excellent discussion), but we will just eyeball the graphs to determine if they deviate from normal” p. 16.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2053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from p.17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 of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positively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skewed distribution, Figure 1.6</a:t>
            </a:r>
            <a:endParaRPr lang="en-US" sz="1200" b="1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“tail” points to the right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777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from p.17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 of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negatively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skewed distribution, Figure 1.7</a:t>
            </a:r>
            <a:endParaRPr lang="en-US" sz="1200" b="1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“tail” points to the left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1560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3151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1608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from p.19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 of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frequency distribution table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9228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Explain how you can be successful in this course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2014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752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396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text refers to the data from Table 1.2 about cell phones.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04596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from p.20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 of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 SPSS data file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shows the tabs for Data View and Variable view at the bottom left.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65571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text refers to the data from Table 1.2 about cell phones that have been entered into an SPSS data 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727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text refers to the data from Table 1.2 about cell phones that have been entered into an SPSS data 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64379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from p.22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 of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 SPSS Frequency Table Output.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2637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and interpret frequency distribution tables, bar graphs, histograms, and line graphs</a:t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 from p.23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 of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 SPSS Frequency Histogram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0980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After reading the chapter and completing this activity, you should be able to do the following: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 Use common statistical terms correctly in a statistical context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•Construct a frequency distribution table from a bar graph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•Interpret data from a frequency distribution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•Use SPSS to create a frequency table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•Sketch a frequency distribution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•Identify distributions that are bell shaped, positively skewed, negatively skewed, leptokurtic, and</a:t>
            </a:r>
          </a:p>
          <a:p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platykurtic</a:t>
            </a: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•Identify nominal, ordinal, and interval/ratio variables in research scenarios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•Identify discrete and continuous variables in research scenarios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9694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454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Explain how you can be successful in this course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2658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8871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6541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17858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6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data file, gss2010.sav can be found on the text book website at: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hlinkClick r:id="rId3"/>
              </a:rPr>
              <a:t>http://www.sagepub.com/carlson/study/resources.htm</a:t>
            </a:r>
            <a:endParaRPr lang="en-US" sz="1200" dirty="0" smtClean="0"/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16872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data file, </a:t>
            </a:r>
            <a:r>
              <a:rPr lang="en-US" sz="1200" kern="1200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gss2010.sav can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 found on the text book website at: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hlinkClick r:id="rId3"/>
              </a:rPr>
              <a:t>http://www.sagepub.com/carlson/study/resources.htm</a:t>
            </a:r>
            <a:endParaRPr lang="en-US" sz="1200" dirty="0" smtClean="0"/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4828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Objective: Enter data into SPSS and generate frequency distribution tables and graphs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data file, gss2010.sav can be found on the text book website at: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hlinkClick r:id="rId3"/>
              </a:rPr>
              <a:t>http://www.sagepub.com/carlson/study/resources.htm</a:t>
            </a:r>
            <a:endParaRPr lang="en-US" sz="1200" dirty="0" smtClean="0"/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35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Explain how you can be successful in this course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667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Explain that </a:t>
            </a:r>
            <a:r>
              <a:rPr lang="en-US" sz="1200" b="1" dirty="0" smtClean="0"/>
              <a:t>Null hypothesis significance testing (NHST) </a:t>
            </a:r>
            <a:r>
              <a:rPr lang="en-US" sz="1200" b="0" dirty="0" smtClean="0"/>
              <a:t> can also be referred to as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significance testing or hypothesis testing.</a:t>
            </a: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2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example in the text discusses evaluating a new depression treatment (p. 5).</a:t>
            </a:r>
            <a:endParaRPr lang="en-US" sz="1200" b="1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719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Effect size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—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further explain that it helps researchers determine if a research result is large enough to be useful or if it is too small to be meaningful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“real-world” situations (p. 6).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949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Several</a:t>
            </a:r>
            <a:r>
              <a:rPr lang="en-US" baseline="0" dirty="0" smtClean="0"/>
              <a:t> terms are defined in later sections of the text and power points. </a:t>
            </a:r>
          </a:p>
          <a:p>
            <a:r>
              <a:rPr lang="en-US" baseline="0" dirty="0" smtClean="0"/>
              <a:t>IV: independent variable</a:t>
            </a:r>
          </a:p>
          <a:p>
            <a:r>
              <a:rPr lang="en-US" baseline="0" dirty="0" smtClean="0"/>
              <a:t>DV: dependent variable</a:t>
            </a:r>
            <a:br>
              <a:rPr lang="en-US" baseline="0" dirty="0" smtClean="0"/>
            </a:br>
            <a:r>
              <a:rPr lang="en-US" baseline="0" dirty="0" smtClean="0"/>
              <a:t>Extraneous variables: variables other than the IV or DV that can affect the results of the study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text discusses this topic in the context of testing “the causal hypothesis that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cell phone use while driving causes poorer driving performance” (p. 6).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“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Causal hypothesis testing also requires mastery of experimental design. In a research methods course, you will learn how to design “fair” experiments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that enable you to use the statistical procedures taught in this text to test causal hypotheses</a:t>
            </a:r>
            <a:r>
              <a:rPr lang="en-US" baseline="0" dirty="0" smtClean="0"/>
              <a:t>” (p. 6).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54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Objective: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common statistical terms correctly in a statistical context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99FBB7-4B6C-4B5C-AB82-AA7608E49ED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945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2999" y="2133600"/>
            <a:ext cx="7318829" cy="146685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5024" y="3886200"/>
            <a:ext cx="5898776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1F497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465207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4e, SAGE Publishing, 2018. 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461918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57791E2C-D482-4158-8F4A-4C0B354751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398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2514600" cy="8382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381000"/>
            <a:ext cx="4800600" cy="5745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0" y="1676400"/>
            <a:ext cx="2514600" cy="3383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465207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4e, SAGE Publishing, 2018. 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461918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57791E2C-D482-4158-8F4A-4C0B354751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8691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800" y="5334000"/>
            <a:ext cx="7543800" cy="457200"/>
          </a:xfrm>
        </p:spPr>
        <p:txBody>
          <a:bodyPr anchor="b"/>
          <a:lstStyle>
            <a:lvl1pPr algn="ctr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8800" y="152400"/>
            <a:ext cx="7543800" cy="5181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465207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4e, SAGE Publishing, 2018. 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461918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57791E2C-D482-4158-8F4A-4C0B354751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9383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465207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4e, SAGE Publishing, 2018. 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461918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57791E2C-D482-4158-8F4A-4C0B354751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2650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763000" cy="1143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482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465207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4e, SAGE Publishing, 2018. 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461918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57791E2C-D482-4158-8F4A-4C0B354751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207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3176587"/>
            <a:ext cx="6970713" cy="1362075"/>
          </a:xfrm>
        </p:spPr>
        <p:txBody>
          <a:bodyPr anchor="t"/>
          <a:lstStyle>
            <a:lvl1pPr algn="ctr">
              <a:defRPr sz="4000" b="1" cap="none">
                <a:solidFill>
                  <a:srgbClr val="1F497D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676400"/>
            <a:ext cx="6970713" cy="1500187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rgbClr val="F47B4E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465207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4e, SAGE Publishing, 2018. 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461918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57791E2C-D482-4158-8F4A-4C0B354751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4539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600200"/>
            <a:ext cx="38100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65700" y="1600200"/>
            <a:ext cx="37211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465207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4e, SAGE Publishing, 2018. 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461918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57791E2C-D482-4158-8F4A-4C0B354751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1615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35113"/>
            <a:ext cx="37338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174875"/>
            <a:ext cx="3733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1535113"/>
            <a:ext cx="36576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914400" y="6465207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4e, SAGE Publishing, 2018. 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458200" y="6461918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57791E2C-D482-4158-8F4A-4C0B354751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6830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465207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4e, SAGE Publishing, 2018. 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461918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57791E2C-D482-4158-8F4A-4C0B354751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862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465207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4e, SAGE Publishing, 2018.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461918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57791E2C-D482-4158-8F4A-4C0B354751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8493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2873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430963"/>
            <a:ext cx="9144000" cy="427037"/>
          </a:xfrm>
          <a:prstGeom prst="rect">
            <a:avLst/>
          </a:prstGeom>
          <a:solidFill>
            <a:srgbClr val="F47B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1295400"/>
          </a:xfrm>
          <a:prstGeom prst="rect">
            <a:avLst/>
          </a:prstGeom>
          <a:solidFill>
            <a:srgbClr val="F47B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114300"/>
            <a:ext cx="89916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600200"/>
            <a:ext cx="8153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465207"/>
            <a:ext cx="716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4e, SAGE Publishing, 2018.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6461918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57791E2C-D482-4158-8F4A-4C0B354751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86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9" r:id="rId9"/>
    <p:sldLayoutId id="2147483656" r:id="rId10"/>
    <p:sldLayoutId id="2147483657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agepub.com/carlson/study/resources.htm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545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Hypothesis Testing, Effect Size, AND Confidence Intervals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Use common statistical terms correctly in a statistical context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96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Hypothesis Testing, Effect Size, and Confidence Intervals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Null hypothesis significance testing (NHST)</a:t>
            </a:r>
          </a:p>
          <a:p>
            <a:pPr lvl="1"/>
            <a:r>
              <a:rPr lang="en-US" dirty="0" smtClean="0"/>
              <a:t>a formal multiple-step procedure for evaluating the likelihood of a prediction called a null hypothesis</a:t>
            </a:r>
          </a:p>
          <a:p>
            <a:r>
              <a:rPr lang="en-US" dirty="0" smtClean="0"/>
              <a:t>Sampling error</a:t>
            </a:r>
          </a:p>
          <a:p>
            <a:pPr lvl="1"/>
            <a:r>
              <a:rPr lang="en-US" dirty="0" smtClean="0"/>
              <a:t>the differences between a sample and the population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Hypothesis Testing, Effect Size, and Confidence Intervals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Effect size</a:t>
            </a:r>
          </a:p>
          <a:p>
            <a:pPr lvl="1"/>
            <a:r>
              <a:rPr lang="en-US" dirty="0" smtClean="0"/>
              <a:t>describes the magnitude of a study’s results.</a:t>
            </a:r>
          </a:p>
          <a:p>
            <a:r>
              <a:rPr lang="en-US" dirty="0" smtClean="0"/>
              <a:t>Confidence intervals</a:t>
            </a:r>
          </a:p>
          <a:p>
            <a:pPr lvl="1"/>
            <a:r>
              <a:rPr lang="en-US" dirty="0" smtClean="0"/>
              <a:t>identifies the wide range of plausible values that might occur if sample results are applied to the entire population.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Testing Causal Hypotheses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Testing causal hypotheses requires carefully designed experiments and statistics</a:t>
            </a:r>
          </a:p>
          <a:p>
            <a:r>
              <a:rPr lang="en-US" dirty="0" smtClean="0"/>
              <a:t>Research design includes:</a:t>
            </a:r>
          </a:p>
          <a:p>
            <a:pPr lvl="1"/>
            <a:r>
              <a:rPr lang="en-US" dirty="0" smtClean="0"/>
              <a:t>manipulating the IV</a:t>
            </a:r>
          </a:p>
          <a:p>
            <a:pPr lvl="1"/>
            <a:r>
              <a:rPr lang="en-US" dirty="0" smtClean="0"/>
              <a:t>measuring the DV</a:t>
            </a:r>
          </a:p>
          <a:p>
            <a:pPr lvl="1"/>
            <a:r>
              <a:rPr lang="en-US" dirty="0" smtClean="0"/>
              <a:t>controlling for extraneous variables</a:t>
            </a:r>
          </a:p>
          <a:p>
            <a:pPr lvl="1"/>
            <a:r>
              <a:rPr lang="en-US" dirty="0" smtClean="0"/>
              <a:t>providing evidence of a “significant” relationship between the IV manipulation and the DV score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Populations and Samples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Population </a:t>
            </a:r>
          </a:p>
          <a:p>
            <a:pPr lvl="1"/>
            <a:r>
              <a:rPr lang="en-US" dirty="0" smtClean="0"/>
              <a:t>a group of all things that share a set of characteristics</a:t>
            </a:r>
          </a:p>
          <a:p>
            <a:r>
              <a:rPr lang="en-US" dirty="0" smtClean="0"/>
              <a:t>Population parameter </a:t>
            </a:r>
          </a:p>
          <a:p>
            <a:pPr lvl="1"/>
            <a:r>
              <a:rPr lang="en-US" dirty="0" smtClean="0"/>
              <a:t>the value that would be obtained if the entire population were actually studied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Populations and Samples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Sample</a:t>
            </a:r>
          </a:p>
          <a:p>
            <a:pPr lvl="1"/>
            <a:r>
              <a:rPr lang="en-US" smtClean="0"/>
              <a:t>a subset of the population that is intended to represent the population</a:t>
            </a:r>
          </a:p>
          <a:p>
            <a:r>
              <a:rPr lang="en-US" smtClean="0"/>
              <a:t>Sample statistic</a:t>
            </a:r>
          </a:p>
          <a:p>
            <a:pPr lvl="1"/>
            <a:r>
              <a:rPr lang="en-US" smtClean="0"/>
              <a:t>the value obtained from the sample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Populations and Samples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Random sample </a:t>
            </a:r>
          </a:p>
          <a:p>
            <a:pPr lvl="1"/>
            <a:r>
              <a:rPr lang="en-US" dirty="0" smtClean="0"/>
              <a:t>each individual in the population has the same chance of being selected for the sample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Populations and Samples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Inferential statistics</a:t>
            </a:r>
          </a:p>
          <a:p>
            <a:pPr lvl="1"/>
            <a:r>
              <a:rPr lang="en-US" dirty="0" smtClean="0"/>
              <a:t>use a sample statistic to infer the value of a population parameter.</a:t>
            </a:r>
          </a:p>
          <a:p>
            <a:r>
              <a:rPr lang="en-US" dirty="0" smtClean="0"/>
              <a:t>Descriptive statistics </a:t>
            </a:r>
          </a:p>
          <a:p>
            <a:pPr lvl="1"/>
            <a:r>
              <a:rPr lang="en-US" dirty="0" smtClean="0"/>
              <a:t>describe the data that was actually collected.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Figure 1.1: A Pictorial Representation of Using a Sample to Estimate a Population Parameter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232737"/>
            <a:ext cx="6985463" cy="2508351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Independent and Dependent Variables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Independent variable (IV) </a:t>
            </a:r>
          </a:p>
          <a:p>
            <a:pPr lvl="1"/>
            <a:r>
              <a:rPr lang="en-US" smtClean="0"/>
              <a:t>a variable with two or more levels that are expected to have different impacts on another variable.</a:t>
            </a:r>
          </a:p>
          <a:p>
            <a:r>
              <a:rPr lang="en-US" smtClean="0"/>
              <a:t>Dependent variable (DV)</a:t>
            </a:r>
          </a:p>
          <a:p>
            <a:pPr lvl="1"/>
            <a:r>
              <a:rPr lang="en-US" smtClean="0"/>
              <a:t>is the outcome variable that is used to compare the effects of the different IV levels.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An Introduction to Statistics</a:t>
            </a:r>
            <a:br>
              <a:rPr lang="en-US" smtClean="0"/>
            </a:br>
            <a:r>
              <a:rPr lang="en-US" smtClean="0"/>
              <a:t>An Active Learning Approach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Chapter 1: Introduction to Statistics and Frequency Distributions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92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Scales of Measurement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four different scales of measurement that vary in their degree of measurement precision</a:t>
            </a:r>
          </a:p>
          <a:p>
            <a:pPr lvl="1"/>
            <a:r>
              <a:rPr lang="en-US" dirty="0" smtClean="0"/>
              <a:t>Nominal</a:t>
            </a:r>
          </a:p>
          <a:p>
            <a:pPr lvl="1"/>
            <a:r>
              <a:rPr lang="en-US" dirty="0" smtClean="0"/>
              <a:t>Ordinal</a:t>
            </a:r>
          </a:p>
          <a:p>
            <a:pPr lvl="1"/>
            <a:r>
              <a:rPr lang="en-US" dirty="0" smtClean="0"/>
              <a:t>Interval</a:t>
            </a:r>
          </a:p>
          <a:p>
            <a:pPr lvl="1"/>
            <a:r>
              <a:rPr lang="en-US" dirty="0" smtClean="0"/>
              <a:t>Ratio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Table 1.1: The Four Scales of Measurement, What They Allow, and Examples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942" y="1475853"/>
            <a:ext cx="5759765" cy="3593456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Discrete Versus Continuous Variables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Discrete variable </a:t>
            </a:r>
          </a:p>
          <a:p>
            <a:pPr lvl="1"/>
            <a:r>
              <a:rPr lang="en-US" smtClean="0"/>
              <a:t>only occurs in whole units</a:t>
            </a:r>
          </a:p>
          <a:p>
            <a:r>
              <a:rPr lang="en-US" smtClean="0"/>
              <a:t>Continuous variable </a:t>
            </a:r>
          </a:p>
          <a:p>
            <a:pPr lvl="1"/>
            <a:r>
              <a:rPr lang="en-US" smtClean="0"/>
              <a:t>occurs in fractions of units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Graphing Data</a:t>
            </a:r>
            <a:endParaRPr lang="en-US" dirty="0" smtClean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Discrete Data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Bar graphs</a:t>
            </a:r>
          </a:p>
          <a:p>
            <a:pPr lvl="1"/>
            <a:r>
              <a:rPr lang="en-US" dirty="0" smtClean="0"/>
              <a:t>bars do not touch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mtClean="0"/>
              <a:t>Continuous Data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mtClean="0"/>
              <a:t>Histograms</a:t>
            </a:r>
          </a:p>
          <a:p>
            <a:pPr lvl="1"/>
            <a:r>
              <a:rPr lang="en-US" smtClean="0"/>
              <a:t>bars touch</a:t>
            </a:r>
          </a:p>
          <a:p>
            <a:r>
              <a:rPr lang="en-US" smtClean="0"/>
              <a:t>Line graphs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Figure 1.2: Bar Graph of Variable, Number of Siblings, Collected From a Sample of 19 Students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793" y="1596737"/>
            <a:ext cx="5769647" cy="3268222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Figure 1.3: Frequency Histogram of Variable, Height in Inches, Collected From a Sample of 13 Volleyball Players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034" y="1871218"/>
            <a:ext cx="6625566" cy="2940660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Figure 1.4: Frequency Line Graph of Variable, Height in Inches, Collected From a Sample of 13 Volleyball Players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853" y="1718110"/>
            <a:ext cx="6507356" cy="3078956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Shapes of Distributions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Distribution </a:t>
            </a:r>
          </a:p>
          <a:p>
            <a:pPr lvl="1"/>
            <a:r>
              <a:rPr lang="en-US" smtClean="0"/>
              <a:t>a group of scores</a:t>
            </a:r>
          </a:p>
          <a:p>
            <a:r>
              <a:rPr lang="en-US" smtClean="0"/>
              <a:t>Bell-shaped distributions </a:t>
            </a:r>
          </a:p>
          <a:p>
            <a:pPr lvl="1"/>
            <a:r>
              <a:rPr lang="en-US" smtClean="0"/>
              <a:t>also called normal distributions or Gaussian distributions</a:t>
            </a:r>
          </a:p>
          <a:p>
            <a:pPr lvl="1"/>
            <a:r>
              <a:rPr lang="en-US" smtClean="0"/>
              <a:t>most of the scores pile up in the middle</a:t>
            </a:r>
          </a:p>
          <a:p>
            <a:pPr lvl="1"/>
            <a:r>
              <a:rPr lang="en-US" smtClean="0"/>
              <a:t>as you move further from the middle, the frequency of the scores gets less</a:t>
            </a:r>
          </a:p>
          <a:p>
            <a:pPr lvl="1"/>
            <a:r>
              <a:rPr lang="en-US" smtClean="0"/>
              <a:t>symmetrical in that the right and left sides of the graph are identical.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Figure 1.5: Frequency Histogram of Test Scores That Form a Normal Curve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228" y="1561145"/>
            <a:ext cx="5255144" cy="3391855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Shapes of Distributions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Skewed distributions</a:t>
            </a:r>
          </a:p>
          <a:p>
            <a:pPr lvl="1"/>
            <a:r>
              <a:rPr lang="en-US" smtClean="0"/>
              <a:t>are asymmetrical, the right and left sides are not identical </a:t>
            </a:r>
          </a:p>
          <a:p>
            <a:pPr lvl="1"/>
            <a:r>
              <a:rPr lang="en-US" smtClean="0"/>
              <a:t>Positively skewed distributions</a:t>
            </a:r>
          </a:p>
          <a:p>
            <a:pPr lvl="2"/>
            <a:r>
              <a:rPr lang="en-US" smtClean="0"/>
              <a:t>“tail” points to the right</a:t>
            </a:r>
          </a:p>
          <a:p>
            <a:pPr lvl="1"/>
            <a:r>
              <a:rPr lang="en-US" smtClean="0"/>
              <a:t>Negatively skewed distributions</a:t>
            </a:r>
          </a:p>
          <a:p>
            <a:pPr lvl="2"/>
            <a:r>
              <a:rPr lang="en-US" smtClean="0"/>
              <a:t>“tail” points to the left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Topics to Cover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to </a:t>
            </a:r>
            <a:r>
              <a:rPr lang="en-US" dirty="0" smtClean="0"/>
              <a:t>be successful in this course</a:t>
            </a:r>
          </a:p>
          <a:p>
            <a:r>
              <a:rPr lang="en-US" dirty="0" smtClean="0"/>
              <a:t>Math skills required in this course</a:t>
            </a:r>
            <a:endParaRPr lang="en-US" dirty="0" smtClean="0"/>
          </a:p>
          <a:p>
            <a:r>
              <a:rPr lang="en-US" dirty="0" smtClean="0"/>
              <a:t>Why </a:t>
            </a:r>
            <a:r>
              <a:rPr lang="en-US" dirty="0" smtClean="0"/>
              <a:t>do you have to take statistics?</a:t>
            </a:r>
            <a:endParaRPr lang="en-US" dirty="0" smtClean="0"/>
          </a:p>
          <a:p>
            <a:r>
              <a:rPr lang="en-US" dirty="0" smtClean="0"/>
              <a:t>Hypothesis </a:t>
            </a:r>
            <a:r>
              <a:rPr lang="en-US" dirty="0" smtClean="0"/>
              <a:t>testing, effect size, and confidence intervals</a:t>
            </a:r>
          </a:p>
          <a:p>
            <a:r>
              <a:rPr lang="en-US" dirty="0" smtClean="0"/>
              <a:t>Testing causal hypotheses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204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Figure 1.6: Positively Skewed Distribution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764" y="1537960"/>
            <a:ext cx="5809736" cy="3703416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Figure 1.7: Negatively Skewed Distribution of Scores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424" y="1712042"/>
            <a:ext cx="5162185" cy="3492840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Shapes of Distributions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Kurtosis</a:t>
            </a:r>
          </a:p>
          <a:p>
            <a:pPr lvl="1"/>
            <a:r>
              <a:rPr lang="en-US" smtClean="0"/>
              <a:t>the extent to which distributions have an exaggerated peak versus a flatter appearance </a:t>
            </a:r>
          </a:p>
          <a:p>
            <a:pPr lvl="1"/>
            <a:r>
              <a:rPr lang="en-US" smtClean="0"/>
              <a:t>Leptokurtic distributions</a:t>
            </a:r>
          </a:p>
          <a:p>
            <a:pPr lvl="2"/>
            <a:r>
              <a:rPr lang="en-US" smtClean="0"/>
              <a:t>have a higher, more exaggerated peak than a normal curve</a:t>
            </a:r>
          </a:p>
          <a:p>
            <a:pPr lvl="1"/>
            <a:r>
              <a:rPr lang="en-US" smtClean="0"/>
              <a:t>Platykurtic distributions</a:t>
            </a:r>
          </a:p>
          <a:p>
            <a:pPr lvl="2"/>
            <a:r>
              <a:rPr lang="en-US" smtClean="0"/>
              <a:t>have a flatter peak</a:t>
            </a:r>
          </a:p>
          <a:p>
            <a:pPr lvl="2"/>
            <a:endParaRPr lang="en-US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Frequency Distribution Tables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frequency distribution table organizes the data, so it is easier to interpret </a:t>
            </a:r>
          </a:p>
          <a:p>
            <a:pPr lvl="1"/>
            <a:r>
              <a:rPr lang="en-US" dirty="0" smtClean="0"/>
              <a:t>The first column (</a:t>
            </a:r>
            <a:r>
              <a:rPr lang="en-US" i="1" dirty="0" smtClean="0"/>
              <a:t>x</a:t>
            </a:r>
            <a:r>
              <a:rPr lang="en-US" dirty="0" smtClean="0"/>
              <a:t>) shows the possible response categories</a:t>
            </a:r>
          </a:p>
          <a:p>
            <a:pPr lvl="1"/>
            <a:r>
              <a:rPr lang="en-US" dirty="0" smtClean="0"/>
              <a:t>The next column (</a:t>
            </a:r>
            <a:r>
              <a:rPr lang="en-US" i="1" dirty="0" smtClean="0"/>
              <a:t>f</a:t>
            </a:r>
            <a:r>
              <a:rPr lang="en-US" dirty="0" smtClean="0"/>
              <a:t>) shows where to record the frequency of each response</a:t>
            </a:r>
          </a:p>
          <a:p>
            <a:pPr lvl="2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Table 1.2: Frequency Distribution Table of the Variable “I Am Very</a:t>
            </a:r>
            <a:br>
              <a:rPr lang="en-US" smtClean="0"/>
            </a:br>
            <a:r>
              <a:rPr lang="en-US" smtClean="0"/>
              <a:t>Happy With My Cell PhoneService Provider”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449" y="1848709"/>
            <a:ext cx="5521151" cy="2885249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SPSS</a:t>
            </a:r>
            <a:endParaRPr lang="en-US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Enter data into SPSS and generate frequency distribution tables and graphs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96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SPSS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SPSS is a statistical package used to conduct many statistical analyses. </a:t>
            </a:r>
          </a:p>
          <a:p>
            <a:r>
              <a:rPr lang="en-US" smtClean="0"/>
              <a:t>The instructions and screenshots in the text are for Version 22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SPSS Data File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Data View</a:t>
            </a:r>
          </a:p>
          <a:p>
            <a:pPr lvl="1"/>
            <a:r>
              <a:rPr lang="en-US" smtClean="0"/>
              <a:t>Enter your data here</a:t>
            </a:r>
          </a:p>
          <a:p>
            <a:r>
              <a:rPr lang="en-US" smtClean="0"/>
              <a:t>Variable View</a:t>
            </a:r>
          </a:p>
          <a:p>
            <a:pPr lvl="1"/>
            <a:r>
              <a:rPr lang="en-US" smtClean="0"/>
              <a:t>Name your variable here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Figre 1.10: Screenshot of SPSS Data Entry Screen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358" y="1373019"/>
            <a:ext cx="3156642" cy="3941275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Creating Frequency Distribution Tables and Graphs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From the Data View screen, click on Analyze, Descriptive Statistics, and then Frequencies.</a:t>
            </a:r>
          </a:p>
          <a:p>
            <a:r>
              <a:rPr lang="en-US" smtClean="0"/>
              <a:t>To create a graph, click on the Charts button and then choose the type of graph you want to create (Bar chart, Pie chart, or Histogram). Click on the Continue button.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Topics to Cover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Populations and </a:t>
            </a:r>
            <a:r>
              <a:rPr lang="en-US" dirty="0" smtClean="0"/>
              <a:t>samples</a:t>
            </a:r>
            <a:endParaRPr lang="en-US" dirty="0" smtClean="0"/>
          </a:p>
          <a:p>
            <a:r>
              <a:rPr lang="en-US" dirty="0" smtClean="0"/>
              <a:t>Independent and </a:t>
            </a:r>
            <a:r>
              <a:rPr lang="en-US" dirty="0" smtClean="0"/>
              <a:t>dependent variables</a:t>
            </a:r>
            <a:endParaRPr lang="en-US" dirty="0" smtClean="0"/>
          </a:p>
          <a:p>
            <a:r>
              <a:rPr lang="en-US" dirty="0" smtClean="0"/>
              <a:t>Scales of </a:t>
            </a:r>
            <a:r>
              <a:rPr lang="en-US" dirty="0" smtClean="0"/>
              <a:t>measurement </a:t>
            </a:r>
            <a:endParaRPr lang="en-US" dirty="0" smtClean="0"/>
          </a:p>
          <a:p>
            <a:r>
              <a:rPr lang="en-US" dirty="0" smtClean="0"/>
              <a:t>Discrete </a:t>
            </a:r>
            <a:r>
              <a:rPr lang="en-US" dirty="0" smtClean="0"/>
              <a:t>versus continuous variables</a:t>
            </a:r>
            <a:endParaRPr lang="en-US" dirty="0" smtClean="0"/>
          </a:p>
          <a:p>
            <a:r>
              <a:rPr lang="en-US" dirty="0" smtClean="0"/>
              <a:t>Graphing </a:t>
            </a:r>
            <a:r>
              <a:rPr lang="en-US" dirty="0" smtClean="0"/>
              <a:t>data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204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Creating Frequency Distribution Tables and Graphs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Be sure that the Display Frequency Tables box is checked if you want to create a frequency distribution table.</a:t>
            </a:r>
          </a:p>
          <a:p>
            <a:r>
              <a:rPr lang="en-US" smtClean="0"/>
              <a:t>Click on the OK button to create the frequency distribution table and graph.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Figre 1.11: Annotated SPSS Frequency Table Output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472542"/>
            <a:ext cx="4382657" cy="3841751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Figre 1.12: Frequency Histogram of “I Am Very Happy With My Cell Phone Service Provider” Data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564" y="1482831"/>
            <a:ext cx="5273890" cy="3542219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the Activity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Enter data into SPSS and generate frequency distribution tables and graphs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96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Therapeutic Touch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Therapeutic touch (TT) involves no actual physical contact.</a:t>
            </a:r>
          </a:p>
          <a:p>
            <a:r>
              <a:rPr lang="en-US" smtClean="0"/>
              <a:t>practitioners use their hands to move “human energy fields” (HEFs) in an attempt to promote healing.</a:t>
            </a:r>
          </a:p>
          <a:p>
            <a:r>
              <a:rPr lang="en-US" smtClean="0"/>
              <a:t>Proponents claim that it can help with relaxation, reduce pain, and improve the immune system.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Therapeutic Touch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Emily Rosa (who was 9-years-old at the time) and her colleagues (including her parents) investigated the basis of these TT claims by putting a sample of actual TT practitioners to the test (Rosa, Rosa, </a:t>
            </a:r>
            <a:r>
              <a:rPr lang="en-US" dirty="0" err="1" smtClean="0"/>
              <a:t>Sarner</a:t>
            </a:r>
            <a:r>
              <a:rPr lang="en-US" dirty="0" smtClean="0"/>
              <a:t>, &amp; Barrett, 1998).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Therapeutic Touch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Individual practitioners sat at a table facing a large divider that prevented them from seeing their own hands or Emily.</a:t>
            </a:r>
          </a:p>
          <a:p>
            <a:r>
              <a:rPr lang="en-US" dirty="0" smtClean="0"/>
              <a:t>The practitioners placed both of their hands through the divider on the table, palms up.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Therapeutic Touch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Emily began each trial by flipping a coin to determine where to place her hand.</a:t>
            </a:r>
          </a:p>
          <a:p>
            <a:r>
              <a:rPr lang="en-US" dirty="0" smtClean="0"/>
              <a:t>She then placed her hand 8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dirty="0" smtClean="0"/>
              <a:t>10 cm above one of the practitioner’s hands.</a:t>
            </a:r>
          </a:p>
          <a:p>
            <a:r>
              <a:rPr lang="en-US" dirty="0" smtClean="0"/>
              <a:t>The practitioners had to “sense” the HEF to determine whether Emily’s hand was over their right or left hand.</a:t>
            </a:r>
          </a:p>
          <a:p>
            <a:r>
              <a:rPr lang="en-US" dirty="0" smtClean="0"/>
              <a:t>Each practitioner went through a total of 10 of these trials.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Therapeutic Touch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the TT practitioners can actually sense HEFs, they should be able to choose the correct hand far better than chance (i.e., 5 of 10 times).</a:t>
            </a:r>
          </a:p>
          <a:p>
            <a:r>
              <a:rPr lang="en-US" dirty="0" smtClean="0"/>
              <a:t>However, if they really can’t detect HEFs and the practitioners were really guessing, you would expect them to choose the correct hand an average of 5 of 10 times.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General Social Survey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mtClean="0"/>
              <a:t>National Opinion Research Center asks a random sample of adults in the United States to complete the General Social Survey (GSS) every 2 years.</a:t>
            </a:r>
          </a:p>
          <a:p>
            <a:r>
              <a:rPr lang="en-US" smtClean="0"/>
              <a:t>You will be using a small portion of the GSS data set, saved in a file titled “gss2010.sav.” </a:t>
            </a:r>
          </a:p>
          <a:p>
            <a:r>
              <a:rPr lang="en-US" smtClean="0"/>
              <a:t>Download the gss2010.sav file from:</a:t>
            </a:r>
          </a:p>
          <a:p>
            <a:r>
              <a:rPr lang="en-US" smtClean="0">
                <a:hlinkClick r:id="rId3"/>
              </a:rPr>
              <a:t>http://www.sagepub.com/carlson/study/resources.htm</a:t>
            </a:r>
            <a:endParaRPr lang="en-US" smtClean="0"/>
          </a:p>
          <a:p>
            <a:endParaRPr lang="en-US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Topics to Cover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Shapes of </a:t>
            </a:r>
            <a:r>
              <a:rPr lang="en-US" dirty="0" smtClean="0"/>
              <a:t>distributions</a:t>
            </a:r>
            <a:endParaRPr lang="en-US" dirty="0" smtClean="0"/>
          </a:p>
          <a:p>
            <a:r>
              <a:rPr lang="en-US" dirty="0" smtClean="0"/>
              <a:t>Frequency </a:t>
            </a:r>
            <a:r>
              <a:rPr lang="en-US" dirty="0" smtClean="0"/>
              <a:t>distribution tables</a:t>
            </a:r>
            <a:endParaRPr lang="en-US" dirty="0" smtClean="0"/>
          </a:p>
          <a:p>
            <a:r>
              <a:rPr lang="en-US" dirty="0" smtClean="0"/>
              <a:t>SPSS</a:t>
            </a:r>
          </a:p>
          <a:p>
            <a:r>
              <a:rPr lang="en-US" dirty="0" smtClean="0"/>
              <a:t>Overview of the </a:t>
            </a:r>
            <a:r>
              <a:rPr lang="en-US" dirty="0" smtClean="0"/>
              <a:t>activity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204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General Social Survey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Use SPSS to create a frequency distribution table and graph of “Scientific Knowledge” scores</a:t>
            </a:r>
          </a:p>
          <a:p>
            <a:r>
              <a:rPr lang="en-US" dirty="0" smtClean="0"/>
              <a:t>From the Data View screen, click on Analyze, Descriptive Statistics, and then Frequencies.</a:t>
            </a:r>
          </a:p>
          <a:p>
            <a:r>
              <a:rPr lang="en-US" dirty="0" smtClean="0"/>
              <a:t>Move the variable(s) of interest into the Variable(s) box. In this case, you will move “Scientific Knowledge” into the Variable(s) box.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General Social Survey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Make sure the Display Frequency Tables box is checked.</a:t>
            </a:r>
          </a:p>
          <a:p>
            <a:r>
              <a:rPr lang="en-US" smtClean="0"/>
              <a:t>To create a graph, click on the Charts button and then choose Bar chart. Click on the Continue button.</a:t>
            </a:r>
          </a:p>
          <a:p>
            <a:r>
              <a:rPr lang="en-US" smtClean="0"/>
              <a:t>Click on the OK button to create the frequency distribution table and graph.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Be Successful in This Course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how you can be successful in this course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96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How to Be Successful in This Course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Read first, and then answer the questions as you come to them.</a:t>
            </a:r>
          </a:p>
          <a:p>
            <a:r>
              <a:rPr lang="en-US" smtClean="0"/>
              <a:t>If you generate a wrong answer, figure out your error.</a:t>
            </a:r>
          </a:p>
          <a:p>
            <a:r>
              <a:rPr lang="en-US" smtClean="0"/>
              <a:t>Complete assigned activities.</a:t>
            </a:r>
          </a:p>
          <a:p>
            <a:r>
              <a:rPr lang="en-US" smtClean="0"/>
              <a:t>Complete the practice tests in a setting similar to the testing situation.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Math Skills Required in This Course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math skills</a:t>
            </a:r>
          </a:p>
          <a:p>
            <a:pPr lvl="1"/>
            <a:r>
              <a:rPr lang="en-US" dirty="0" smtClean="0"/>
              <a:t>Add, subtract, multiple, divide, square numbers, and take the square root of numbers using a calculator</a:t>
            </a:r>
          </a:p>
          <a:p>
            <a:r>
              <a:rPr lang="en-US" dirty="0" smtClean="0"/>
              <a:t>Basic algebra</a:t>
            </a:r>
          </a:p>
          <a:p>
            <a:r>
              <a:rPr lang="en-US" dirty="0" smtClean="0"/>
              <a:t>Orders of operations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Why Do You Have to Take Statistics?</a:t>
            </a:r>
            <a:endParaRPr 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Statistical methods </a:t>
            </a:r>
          </a:p>
          <a:p>
            <a:pPr lvl="1"/>
            <a:r>
              <a:rPr lang="en-US" dirty="0" smtClean="0"/>
              <a:t>improve decision-making </a:t>
            </a:r>
          </a:p>
          <a:p>
            <a:pPr lvl="1"/>
            <a:r>
              <a:rPr lang="en-US" dirty="0" smtClean="0"/>
              <a:t>make us better at our professions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 smtClean="0"/>
              <a:t>Carlson and </a:t>
            </a:r>
            <a:r>
              <a:rPr lang="en-IN" dirty="0" err="1" smtClean="0"/>
              <a:t>Winquist</a:t>
            </a:r>
            <a:r>
              <a:rPr lang="en-IN" dirty="0" smtClean="0"/>
              <a:t>, An Introduction to Statistics: An Active Learning Approach, 2e, SAGE Publishing, 2018.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7791E2C-D482-4158-8F4A-4C0B35475140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5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9AE4E978CEFA94B8DA9D30DFCF1B51B" ma:contentTypeVersion="0" ma:contentTypeDescription="Create a new document." ma:contentTypeScope="" ma:versionID="9718d60a61096b6abcfb64ec4f1820a4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F256CBF6-5C47-44CD-B9A5-0B6F605893D6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2791F70-A4E6-4713-BB9C-D7F0E1FA2A5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75BBF0-9C10-45CF-9C59-66B254DA913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3647</Words>
  <Application>Microsoft Office PowerPoint</Application>
  <PresentationFormat>On-screen Show (4:3)</PresentationFormat>
  <Paragraphs>474</Paragraphs>
  <Slides>51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Times New Roman</vt:lpstr>
      <vt:lpstr>Office Theme</vt:lpstr>
      <vt:lpstr>PowerPoint Presentation</vt:lpstr>
      <vt:lpstr>An Introduction to Statistics An Active Learning Approach</vt:lpstr>
      <vt:lpstr>Topics to Cover</vt:lpstr>
      <vt:lpstr>Topics to Cover</vt:lpstr>
      <vt:lpstr>Topics to Cover</vt:lpstr>
      <vt:lpstr>How to Be Successful in This Course</vt:lpstr>
      <vt:lpstr>How to Be Successful in This Course</vt:lpstr>
      <vt:lpstr>Math Skills Required in This Course</vt:lpstr>
      <vt:lpstr>Why Do You Have to Take Statistics?</vt:lpstr>
      <vt:lpstr>Hypothesis Testing, Effect Size, AND Confidence Intervals</vt:lpstr>
      <vt:lpstr>Hypothesis Testing, Effect Size, and Confidence Intervals</vt:lpstr>
      <vt:lpstr>Hypothesis Testing, Effect Size, and Confidence Intervals</vt:lpstr>
      <vt:lpstr>Testing Causal Hypotheses</vt:lpstr>
      <vt:lpstr>Populations and Samples</vt:lpstr>
      <vt:lpstr>Populations and Samples</vt:lpstr>
      <vt:lpstr>Populations and Samples</vt:lpstr>
      <vt:lpstr>Populations and Samples</vt:lpstr>
      <vt:lpstr>Figure 1.1: A Pictorial Representation of Using a Sample to Estimate a Population Parameter</vt:lpstr>
      <vt:lpstr>Independent and Dependent Variables</vt:lpstr>
      <vt:lpstr>Scales of Measurement</vt:lpstr>
      <vt:lpstr>Table 1.1: The Four Scales of Measurement, What They Allow, and Examples</vt:lpstr>
      <vt:lpstr>Discrete Versus Continuous Variables</vt:lpstr>
      <vt:lpstr>Graphing Data</vt:lpstr>
      <vt:lpstr>Figure 1.2: Bar Graph of Variable, Number of Siblings, Collected From a Sample of 19 Students</vt:lpstr>
      <vt:lpstr>Figure 1.3: Frequency Histogram of Variable, Height in Inches, Collected From a Sample of 13 Volleyball Players</vt:lpstr>
      <vt:lpstr>Figure 1.4: Frequency Line Graph of Variable, Height in Inches, Collected From a Sample of 13 Volleyball Players</vt:lpstr>
      <vt:lpstr>Shapes of Distributions</vt:lpstr>
      <vt:lpstr>Figure 1.5: Frequency Histogram of Test Scores That Form a Normal Curve</vt:lpstr>
      <vt:lpstr>Shapes of Distributions</vt:lpstr>
      <vt:lpstr>Figure 1.6: Positively Skewed Distribution</vt:lpstr>
      <vt:lpstr>Figure 1.7: Negatively Skewed Distribution of Scores</vt:lpstr>
      <vt:lpstr>Shapes of Distributions</vt:lpstr>
      <vt:lpstr>Frequency Distribution Tables</vt:lpstr>
      <vt:lpstr>Table 1.2: Frequency Distribution Table of the Variable “I Am Very Happy With My Cell PhoneService Provider”</vt:lpstr>
      <vt:lpstr>SPSS</vt:lpstr>
      <vt:lpstr>SPSS</vt:lpstr>
      <vt:lpstr>SPSS Data File</vt:lpstr>
      <vt:lpstr>Figre 1.10: Screenshot of SPSS Data Entry Screen</vt:lpstr>
      <vt:lpstr>Creating Frequency Distribution Tables and Graphs</vt:lpstr>
      <vt:lpstr>Creating Frequency Distribution Tables and Graphs</vt:lpstr>
      <vt:lpstr>Figre 1.11: Annotated SPSS Frequency Table Output</vt:lpstr>
      <vt:lpstr>Figre 1.12: Frequency Histogram of “I Am Very Happy With My Cell Phone Service Provider” Data</vt:lpstr>
      <vt:lpstr>Overview of the Activity</vt:lpstr>
      <vt:lpstr>Therapeutic Touch</vt:lpstr>
      <vt:lpstr>Therapeutic Touch</vt:lpstr>
      <vt:lpstr>Therapeutic Touch</vt:lpstr>
      <vt:lpstr>Therapeutic Touch</vt:lpstr>
      <vt:lpstr>Therapeutic Touch</vt:lpstr>
      <vt:lpstr>General Social Survey</vt:lpstr>
      <vt:lpstr>General Social Survey</vt:lpstr>
      <vt:lpstr>General Social Survey</vt:lpstr>
    </vt:vector>
  </TitlesOfParts>
  <Company>Sage Publications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Bierach, Katie</dc:creator>
  <cp:lastModifiedBy>Ponnezhil Selvamohan</cp:lastModifiedBy>
  <cp:revision>302</cp:revision>
  <dcterms:created xsi:type="dcterms:W3CDTF">2015-04-30T00:02:08Z</dcterms:created>
  <dcterms:modified xsi:type="dcterms:W3CDTF">2017-04-20T13:18:16Z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0x010100A9AE4E978CEFA94B8DA9D30DFCF1B51B</vt:lpwstr>
  </property>
</Properties>
</file>

<file path=docProps/thumbnail.jpeg>
</file>